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65"/>
  </p:notesMasterIdLst>
  <p:handoutMasterIdLst>
    <p:handoutMasterId r:id="rId66"/>
  </p:handoutMasterIdLst>
  <p:sldIdLst>
    <p:sldId id="256" r:id="rId5"/>
    <p:sldId id="587" r:id="rId6"/>
    <p:sldId id="433" r:id="rId7"/>
    <p:sldId id="384" r:id="rId8"/>
    <p:sldId id="375" r:id="rId9"/>
    <p:sldId id="434" r:id="rId10"/>
    <p:sldId id="435" r:id="rId11"/>
    <p:sldId id="402" r:id="rId12"/>
    <p:sldId id="401" r:id="rId13"/>
    <p:sldId id="393" r:id="rId14"/>
    <p:sldId id="436" r:id="rId15"/>
    <p:sldId id="437" r:id="rId16"/>
    <p:sldId id="438" r:id="rId17"/>
    <p:sldId id="439" r:id="rId18"/>
    <p:sldId id="400" r:id="rId19"/>
    <p:sldId id="440" r:id="rId20"/>
    <p:sldId id="403" r:id="rId21"/>
    <p:sldId id="414" r:id="rId22"/>
    <p:sldId id="585" r:id="rId23"/>
    <p:sldId id="405" r:id="rId24"/>
    <p:sldId id="586" r:id="rId25"/>
    <p:sldId id="407" r:id="rId26"/>
    <p:sldId id="443" r:id="rId27"/>
    <p:sldId id="409" r:id="rId28"/>
    <p:sldId id="410" r:id="rId29"/>
    <p:sldId id="411" r:id="rId30"/>
    <p:sldId id="444" r:id="rId31"/>
    <p:sldId id="412" r:id="rId32"/>
    <p:sldId id="415" r:id="rId33"/>
    <p:sldId id="445" r:id="rId34"/>
    <p:sldId id="446" r:id="rId35"/>
    <p:sldId id="454" r:id="rId36"/>
    <p:sldId id="455" r:id="rId37"/>
    <p:sldId id="456" r:id="rId38"/>
    <p:sldId id="457" r:id="rId39"/>
    <p:sldId id="458" r:id="rId40"/>
    <p:sldId id="466" r:id="rId41"/>
    <p:sldId id="459" r:id="rId42"/>
    <p:sldId id="460" r:id="rId43"/>
    <p:sldId id="461" r:id="rId44"/>
    <p:sldId id="462" r:id="rId45"/>
    <p:sldId id="463" r:id="rId46"/>
    <p:sldId id="465" r:id="rId47"/>
    <p:sldId id="257" r:id="rId48"/>
    <p:sldId id="441" r:id="rId49"/>
    <p:sldId id="571" r:id="rId50"/>
    <p:sldId id="442" r:id="rId51"/>
    <p:sldId id="558" r:id="rId52"/>
    <p:sldId id="572" r:id="rId53"/>
    <p:sldId id="573" r:id="rId54"/>
    <p:sldId id="575" r:id="rId55"/>
    <p:sldId id="568" r:id="rId56"/>
    <p:sldId id="577" r:id="rId57"/>
    <p:sldId id="578" r:id="rId58"/>
    <p:sldId id="579" r:id="rId59"/>
    <p:sldId id="580" r:id="rId60"/>
    <p:sldId id="581" r:id="rId61"/>
    <p:sldId id="582" r:id="rId62"/>
    <p:sldId id="583" r:id="rId63"/>
    <p:sldId id="584" r:id="rId64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5042"/>
    <a:srgbClr val="FFA40B"/>
    <a:srgbClr val="FF9300"/>
    <a:srgbClr val="FFBB48"/>
    <a:srgbClr val="FFFF2D"/>
    <a:srgbClr val="4BFA4E"/>
    <a:srgbClr val="FFFF00"/>
    <a:srgbClr val="0BF90E"/>
    <a:srgbClr val="02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2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4AAC2-DE2A-46AF-9942-1D86C9FC3CE1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4AAC2-DE2A-46AF-9942-1D86C9FC3CE1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6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6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4/8/24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4/8/24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4/8/24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915988" indent="-342900">
              <a:buClr>
                <a:srgbClr val="79217E"/>
              </a:buClr>
              <a:buFont typeface="Courier New" panose="02070309020205020404" pitchFamily="49" charset="0"/>
              <a:buChar char="o"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4/8/24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4/8/24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4/8/24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4/8/24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4/8/24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4/8/24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4/8/24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4/8/24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4/8/24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17: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Graph Traversal and  Topological Sort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B and push D</a:t>
            </a:r>
          </a:p>
          <a:p>
            <a:pPr marL="342900" lvl="1" indent="0">
              <a:buNone/>
            </a:pPr>
            <a:r>
              <a:rPr lang="en-CA" dirty="0"/>
              <a:t>			A, B</a:t>
            </a:r>
          </a:p>
          <a:p>
            <a:pPr marL="267891" indent="-267891">
              <a:buNone/>
            </a:pPr>
            <a:endParaRPr lang="en-CA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573778" y="4029912"/>
          <a:ext cx="2268252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11" descr="C:\Users\dwharder\Desktop\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7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4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C and push F</a:t>
            </a:r>
          </a:p>
          <a:p>
            <a:pPr marL="342900" lvl="1" indent="0">
              <a:buNone/>
            </a:pPr>
            <a:r>
              <a:rPr lang="en-CA" dirty="0"/>
              <a:t>			A, B, 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3778" y="4029912"/>
          <a:ext cx="2268252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2" descr="C:\Users\dwharder\Desktop\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7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4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E and push G and H</a:t>
            </a:r>
          </a:p>
          <a:p>
            <a:pPr marL="342900" lvl="1" indent="0">
              <a:buNone/>
            </a:pPr>
            <a:r>
              <a:rPr lang="en-CA" dirty="0"/>
              <a:t>			A, B, C, E</a:t>
            </a:r>
          </a:p>
          <a:p>
            <a:pPr marL="267891" indent="-267891">
              <a:buNone/>
            </a:pP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3778" y="4029912"/>
          <a:ext cx="2268252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3" descr="C:\Users\dwharder\Desktop\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7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3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D</a:t>
            </a:r>
          </a:p>
          <a:p>
            <a:pPr marL="342900" lvl="1" indent="0">
              <a:buNone/>
            </a:pPr>
            <a:r>
              <a:rPr lang="en-CA" dirty="0"/>
              <a:t>			A, B, C, E, 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3778" y="4029912"/>
          <a:ext cx="2268252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4" descr="C:\Users\dwharder\Desktop\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7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9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F</a:t>
            </a:r>
          </a:p>
          <a:p>
            <a:pPr marL="342900" lvl="1" indent="0">
              <a:buNone/>
            </a:pPr>
            <a:r>
              <a:rPr lang="en-CA" dirty="0"/>
              <a:t>			A, B, C, E, D, F</a:t>
            </a:r>
          </a:p>
          <a:p>
            <a:pPr marL="267891" indent="-267891">
              <a:buNone/>
            </a:pP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3778" y="4029912"/>
          <a:ext cx="2268252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8" descr="C:\Users\dwharder\Desktop\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7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1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G and push I</a:t>
            </a:r>
          </a:p>
          <a:p>
            <a:pPr marL="342900" lvl="1" indent="0">
              <a:buNone/>
            </a:pPr>
            <a:r>
              <a:rPr lang="en-CA" dirty="0"/>
              <a:t>			A, B, C, E, D, F, 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3778" y="4029912"/>
          <a:ext cx="2268252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5" descr="C:\Users\dwharder\Desktop\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7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H</a:t>
            </a:r>
          </a:p>
          <a:p>
            <a:pPr marL="342900" lvl="1" indent="0">
              <a:buNone/>
            </a:pPr>
            <a:r>
              <a:rPr lang="en-CA" dirty="0"/>
              <a:t>			A, B, C, E, D, F, G, H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73778" y="4029912"/>
          <a:ext cx="2268252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16" descr="C:\Users\dwharder\Desktop\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7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7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I</a:t>
            </a:r>
          </a:p>
          <a:p>
            <a:pPr marL="342900" lvl="1" indent="0">
              <a:buNone/>
            </a:pPr>
            <a:r>
              <a:rPr lang="en-CA" dirty="0"/>
              <a:t>			A, B, C, E, D, F, G, H, 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73778" y="4029912"/>
          <a:ext cx="2268252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7" descr="C:\Users\dwharder\Desktop\a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7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5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The queue is empty:  we are finished</a:t>
            </a:r>
          </a:p>
          <a:p>
            <a:pPr marL="342900" lvl="1" indent="0">
              <a:buNone/>
            </a:pPr>
            <a:r>
              <a:rPr lang="en-CA" dirty="0"/>
              <a:t>			A, B, C, E, D, F, G, H, 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73778" y="4029912"/>
          <a:ext cx="2268252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7" descr="C:\Users\dwharder\Desktop\a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7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7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 a recursive depth-first traversal on this same graph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029" y="2031690"/>
            <a:ext cx="3364712" cy="181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1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0FD7-2230-EC56-4A04-42D6EF93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77469-FD24-2AEF-D349-366A7A4C8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2 on April 15 in class</a:t>
            </a:r>
          </a:p>
          <a:p>
            <a:r>
              <a:rPr lang="en-US" dirty="0"/>
              <a:t>HW 8 is posted and is due on April 23</a:t>
            </a:r>
          </a:p>
          <a:p>
            <a:pPr lvl="1"/>
            <a:r>
              <a:rPr lang="en-US" dirty="0"/>
              <a:t>No late submission this time</a:t>
            </a:r>
          </a:p>
        </p:txBody>
      </p:sp>
    </p:spTree>
    <p:extLst>
      <p:ext uri="{BB962C8B-B14F-4D97-AF65-F5344CB8AC3E}">
        <p14:creationId xmlns:p14="http://schemas.microsoft.com/office/powerpoint/2010/main" val="2997113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C:\Users\dwharder\Desktop\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6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Visit the first node</a:t>
            </a:r>
          </a:p>
          <a:p>
            <a:pPr marL="342900" lvl="1" indent="0">
              <a:buNone/>
            </a:pPr>
            <a:r>
              <a:rPr lang="en-CA" dirty="0"/>
              <a:t>			A</a:t>
            </a:r>
          </a:p>
        </p:txBody>
      </p:sp>
    </p:spTree>
    <p:extLst>
      <p:ext uri="{BB962C8B-B14F-4D97-AF65-F5344CB8AC3E}">
        <p14:creationId xmlns:p14="http://schemas.microsoft.com/office/powerpoint/2010/main" val="3517011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A has an unvisited neighbor</a:t>
            </a:r>
          </a:p>
          <a:p>
            <a:pPr marL="342900" lvl="1" indent="0">
              <a:buNone/>
            </a:pPr>
            <a:r>
              <a:rPr lang="en-CA" dirty="0"/>
              <a:t>			A, B</a:t>
            </a:r>
          </a:p>
        </p:txBody>
      </p:sp>
      <p:pic>
        <p:nvPicPr>
          <p:cNvPr id="5" name="Picture 3" descr="C:\Users\dwharder\Desktop\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6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15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B has an unvisited neighbor</a:t>
            </a:r>
          </a:p>
          <a:p>
            <a:pPr marL="342900" lvl="1" indent="0">
              <a:buNone/>
            </a:pPr>
            <a:r>
              <a:rPr lang="en-CA" dirty="0"/>
              <a:t>			A, B, C</a:t>
            </a:r>
          </a:p>
        </p:txBody>
      </p:sp>
      <p:pic>
        <p:nvPicPr>
          <p:cNvPr id="5" name="Picture 4" descr="C:\Users\dwharder\Desktop\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6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6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C has an unvisited neighbor</a:t>
            </a:r>
          </a:p>
          <a:p>
            <a:pPr marL="342900" lvl="1" indent="0">
              <a:buNone/>
            </a:pPr>
            <a:r>
              <a:rPr lang="en-CA" dirty="0"/>
              <a:t>			A, B, C, D</a:t>
            </a:r>
          </a:p>
          <a:p>
            <a:pPr marL="267891" indent="-267891">
              <a:buNone/>
            </a:pPr>
            <a:endParaRPr lang="en-CA" dirty="0"/>
          </a:p>
        </p:txBody>
      </p:sp>
      <p:pic>
        <p:nvPicPr>
          <p:cNvPr id="6" name="Picture 5" descr="C:\Users\dwharder\Desktop\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6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0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D has no unvisited neighbors, so we return to C</a:t>
            </a:r>
          </a:p>
          <a:p>
            <a:pPr marL="342900" lvl="1" indent="0">
              <a:buNone/>
            </a:pPr>
            <a:r>
              <a:rPr lang="en-CA" dirty="0"/>
              <a:t>			A, B, C, D, E</a:t>
            </a:r>
          </a:p>
        </p:txBody>
      </p:sp>
      <p:pic>
        <p:nvPicPr>
          <p:cNvPr id="6" name="Picture 6" descr="C:\Users\dwharder\Desktop\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6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8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E has an unvisited neighbor</a:t>
            </a:r>
          </a:p>
          <a:p>
            <a:pPr marL="342900" lvl="1" indent="0">
              <a:buNone/>
            </a:pPr>
            <a:r>
              <a:rPr lang="en-CA" dirty="0"/>
              <a:t>			A, B, C, D, E, G</a:t>
            </a:r>
          </a:p>
        </p:txBody>
      </p:sp>
      <p:pic>
        <p:nvPicPr>
          <p:cNvPr id="6" name="Picture 7" descr="C:\Users\dwharder\Desktop\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6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8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F has an unvisited neighbor</a:t>
            </a:r>
          </a:p>
          <a:p>
            <a:pPr marL="342900" lvl="1" indent="0">
              <a:buNone/>
            </a:pPr>
            <a:r>
              <a:rPr lang="en-CA" dirty="0"/>
              <a:t>			A, B, C, D, E, G, I</a:t>
            </a:r>
          </a:p>
        </p:txBody>
      </p:sp>
      <p:pic>
        <p:nvPicPr>
          <p:cNvPr id="6" name="Picture 8" descr="C:\Users\dwharder\Desktop\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6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5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H has an unvisited neighbor</a:t>
            </a:r>
          </a:p>
          <a:p>
            <a:pPr marL="342900" lvl="1" indent="0">
              <a:buNone/>
            </a:pPr>
            <a:r>
              <a:rPr lang="en-CA" dirty="0"/>
              <a:t>			A, B, C, D, E, G, I, H</a:t>
            </a:r>
          </a:p>
        </p:txBody>
      </p:sp>
      <p:pic>
        <p:nvPicPr>
          <p:cNvPr id="7" name="Picture 9" descr="C:\Users\dwharder\Desktop\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6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1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We </a:t>
            </a:r>
            <a:r>
              <a:rPr lang="en-CA" dirty="0" err="1"/>
              <a:t>recurse</a:t>
            </a:r>
            <a:r>
              <a:rPr lang="en-CA" dirty="0"/>
              <a:t> back to C which has an unvisited neighbour</a:t>
            </a:r>
          </a:p>
          <a:p>
            <a:pPr marL="342900" lvl="1" indent="0">
              <a:buNone/>
            </a:pPr>
            <a:r>
              <a:rPr lang="en-CA" dirty="0"/>
              <a:t>			A, B, C, D, E, G, I, H, F</a:t>
            </a:r>
          </a:p>
        </p:txBody>
      </p:sp>
      <p:pic>
        <p:nvPicPr>
          <p:cNvPr id="7" name="Picture 10" descr="C:\Users\dwharder\Desktop\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76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18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We </a:t>
            </a:r>
            <a:r>
              <a:rPr lang="en-CA" dirty="0" err="1"/>
              <a:t>recurse</a:t>
            </a:r>
            <a:r>
              <a:rPr lang="en-CA" dirty="0"/>
              <a:t> finding that no other nodes have unvisited neighbours</a:t>
            </a:r>
          </a:p>
          <a:p>
            <a:pPr marL="342900" lvl="1" indent="0">
              <a:buNone/>
            </a:pPr>
            <a:r>
              <a:rPr lang="en-CA" dirty="0"/>
              <a:t>			A, B, C, D, E, G, I, H, F</a:t>
            </a:r>
          </a:p>
        </p:txBody>
      </p:sp>
      <p:pic>
        <p:nvPicPr>
          <p:cNvPr id="4" name="Picture 10" descr="C:\Users\dwharder\Desktop\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91" y="2292947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6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2AE2-3D5F-A53D-A7E8-392FD988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traversal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7DD5-792A-D23F-3D3F-FFB833553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traversal is very similar to tree traversal</a:t>
            </a:r>
          </a:p>
          <a:p>
            <a:r>
              <a:rPr lang="en-US" dirty="0"/>
              <a:t>The difference is that we need to record whether a vertex is visited and we need to visit all unvisited vertices</a:t>
            </a:r>
          </a:p>
          <a:p>
            <a:r>
              <a:rPr lang="en-CA" dirty="0"/>
              <a:t>Traversals of graphs are also called </a:t>
            </a:r>
            <a:r>
              <a:rPr lang="en-CA" i="1" dirty="0"/>
              <a:t>searches</a:t>
            </a:r>
            <a:endParaRPr lang="en-C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5"/>
    </mc:Choice>
    <mc:Fallback xmlns="">
      <p:transition spd="slow" advTm="1587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recursive depth-first traversal:</a:t>
            </a:r>
          </a:p>
          <a:p>
            <a:pPr lvl="1"/>
            <a:r>
              <a:rPr lang="en-CA" dirty="0"/>
              <a:t>We </a:t>
            </a:r>
            <a:r>
              <a:rPr lang="en-CA" dirty="0" err="1"/>
              <a:t>recurse</a:t>
            </a:r>
            <a:r>
              <a:rPr lang="en-CA" dirty="0"/>
              <a:t> finding that no other nodes have unvisited neighbours</a:t>
            </a:r>
          </a:p>
          <a:p>
            <a:pPr marL="342900" lvl="1" indent="0">
              <a:buNone/>
            </a:pPr>
            <a:r>
              <a:rPr lang="en-CA" dirty="0"/>
              <a:t>			A, B, C, D, E, G, I, H, F</a:t>
            </a:r>
          </a:p>
        </p:txBody>
      </p:sp>
      <p:pic>
        <p:nvPicPr>
          <p:cNvPr id="4" name="Picture 10" descr="C:\Users\dwharder\Desktop\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13" y="2364199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44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The order in which vertices can differ greatly</a:t>
            </a:r>
          </a:p>
          <a:p>
            <a:pPr lvl="1"/>
            <a:r>
              <a:rPr lang="en-CA" altLang="en-US" dirty="0">
                <a:latin typeface="Arial" charset="0"/>
                <a:cs typeface="Arial" charset="0"/>
              </a:rPr>
              <a:t>An iterative depth-first traversal may also be different again</a:t>
            </a: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latin typeface="Arial" charset="0"/>
                <a:cs typeface="Arial" charset="0"/>
              </a:rPr>
              <a:t>Comparison</a:t>
            </a:r>
          </a:p>
        </p:txBody>
      </p:sp>
      <p:pic>
        <p:nvPicPr>
          <p:cNvPr id="7" name="Picture 10" descr="C:\Users\dwharder\Desktop\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18" y="2476132"/>
            <a:ext cx="3078342" cy="16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dwharder\Desktop\a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76132"/>
            <a:ext cx="3078342" cy="16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6612" y="2015007"/>
            <a:ext cx="21531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500" dirty="0"/>
              <a:t>A, B, C, D, E, G, I, H, F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5121" y="2015007"/>
            <a:ext cx="21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500" dirty="0"/>
              <a:t>A, B, C, E, D, F, G, H, I</a:t>
            </a:r>
          </a:p>
        </p:txBody>
      </p:sp>
    </p:spTree>
    <p:extLst>
      <p:ext uri="{BB962C8B-B14F-4D97-AF65-F5344CB8AC3E}">
        <p14:creationId xmlns:p14="http://schemas.microsoft.com/office/powerpoint/2010/main" val="2907566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0C96-05B0-AE38-22A2-746062CB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CLRS BFS procedures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2B2214-FDC2-F0E2-7A8A-9A2287A23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add a few attributes to each vertex</a:t>
                </a:r>
              </a:p>
              <a:p>
                <a:r>
                  <a:rPr lang="en-US" dirty="0"/>
                  <a:t>Color: determine the status of BFS process</a:t>
                </a:r>
              </a:p>
              <a:p>
                <a:pPr lvl="1"/>
                <a:r>
                  <a:rPr lang="en-US" dirty="0"/>
                  <a:t>White: undiscovered</a:t>
                </a:r>
              </a:p>
              <a:p>
                <a:pPr lvl="1"/>
                <a:r>
                  <a:rPr lang="en-US" dirty="0"/>
                  <a:t>Gray: discovered for the fist time</a:t>
                </a:r>
              </a:p>
              <a:p>
                <a:pPr lvl="1"/>
                <a:r>
                  <a:rPr lang="en-US" dirty="0"/>
                  <a:t>Black: when its edges have been explored</a:t>
                </a:r>
              </a:p>
              <a:p>
                <a:pPr lvl="1"/>
                <a:r>
                  <a:rPr lang="en-US" dirty="0"/>
                  <a:t>Gray and black is just for illustration, it does not impact the results</a:t>
                </a:r>
              </a:p>
              <a:p>
                <a:r>
                  <a:rPr lang="en-US" dirty="0"/>
                  <a:t>We can record a few things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holes the distance from the source s to v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holds v’s predecessor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2B2214-FDC2-F0E2-7A8A-9A2287A23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368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E40E-5E8C-F6A8-B05E-08E4C5D4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CLRS BFS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ACF57-7635-1DE8-CB78-0B4B5969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 the same as our previous illustration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09185-3BAE-FB1C-9B90-C21C166E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0" y="1666008"/>
            <a:ext cx="3957008" cy="3128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7EF76D-68C7-4540-ED57-0483E9E49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95" y="2015781"/>
            <a:ext cx="3128429" cy="24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3149-4A79-1949-A109-451D6BBB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and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18E84-5ABE-3C08-104E-81B20DB4D2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BFS procedure computes the shortest paths to every connected vertices from the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in an unweighted directed or undirected graph</a:t>
                </a:r>
              </a:p>
              <a:p>
                <a:r>
                  <a:rPr lang="en-US" dirty="0"/>
                  <a:t>Intuition is simple: BFS from s will explore all reachable vertices, in a order of ascending distances from s</a:t>
                </a:r>
              </a:p>
              <a:p>
                <a:r>
                  <a:rPr lang="en-US" dirty="0"/>
                  <a:t>CLRS Chapter 20 has a complete proof</a:t>
                </a:r>
              </a:p>
              <a:p>
                <a:endParaRPr lang="en-US" dirty="0"/>
              </a:p>
              <a:p>
                <a:r>
                  <a:rPr lang="en-US" dirty="0"/>
                  <a:t>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needs other shortest path algorithm if </a:t>
                </a:r>
                <a:r>
                  <a:rPr lang="en-US"/>
                  <a:t>the distances </a:t>
                </a:r>
                <a:r>
                  <a:rPr lang="en-US" dirty="0"/>
                  <a:t>of </a:t>
                </a:r>
                <a:r>
                  <a:rPr lang="en-US"/>
                  <a:t>edges are different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18E84-5ABE-3C08-104E-81B20DB4D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720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0F3C-4C82-0853-69E5-43973EB0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CLRS DFS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139B41-B4F2-9DAF-15E5-A5A78375B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702469"/>
                <a:ext cx="3936840" cy="4002881"/>
              </a:xfrm>
            </p:spPr>
            <p:txBody>
              <a:bodyPr/>
              <a:lstStyle/>
              <a:p>
                <a:r>
                  <a:rPr lang="en-US" dirty="0"/>
                  <a:t>Color is similar to BFS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denotes the discovery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denotes the finish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denotes the predecessor</a:t>
                </a:r>
              </a:p>
              <a:p>
                <a:r>
                  <a:rPr lang="en-US" dirty="0"/>
                  <a:t>Line 7 will explore a DFS tree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Line 6 for loop makes sure the entire graph is visited</a:t>
                </a:r>
              </a:p>
              <a:p>
                <a:pPr lvl="1"/>
                <a:r>
                  <a:rPr lang="en-US" dirty="0"/>
                  <a:t>Construct a DFS forest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139B41-B4F2-9DAF-15E5-A5A78375B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702469"/>
                <a:ext cx="3936840" cy="4002881"/>
              </a:xfrm>
              <a:blipFill>
                <a:blip r:embed="rId2"/>
                <a:stretch>
                  <a:fillRect t="-949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0B79684-6709-5F0F-0F93-DB278288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90" y="1405942"/>
            <a:ext cx="4625793" cy="35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85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FCBE-CEC3-3CCE-23DF-F5B8C22C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F987-424F-CEB8-AC73-59C52641E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1600715" cy="4002881"/>
          </a:xfrm>
        </p:spPr>
        <p:txBody>
          <a:bodyPr/>
          <a:lstStyle/>
          <a:p>
            <a:r>
              <a:rPr lang="en-US" dirty="0"/>
              <a:t>T: tree</a:t>
            </a:r>
          </a:p>
          <a:p>
            <a:r>
              <a:rPr lang="en-US" dirty="0"/>
              <a:t>B: back</a:t>
            </a:r>
          </a:p>
          <a:p>
            <a:r>
              <a:rPr lang="en-US" dirty="0"/>
              <a:t>F: forward</a:t>
            </a:r>
          </a:p>
          <a:p>
            <a:r>
              <a:rPr lang="en-US" dirty="0"/>
              <a:t>C: cross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88F2F-0D25-5F24-270B-F1F7E019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03" y="344687"/>
            <a:ext cx="6449785" cy="45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60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4AB3-F340-0A2B-C600-4A714F11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32D64-6995-596D-E07F-46BF9AAF3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procedure DFS-VISIT is called exactly once for each vertex,</a:t>
                </a:r>
              </a:p>
              <a:p>
                <a:r>
                  <a:rPr lang="en-US" dirty="0"/>
                  <a:t>During an execution of DFS-VISIT, the loop in lines 4-7 executes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]|</m:t>
                    </m:r>
                  </m:oMath>
                </a14:m>
                <a:r>
                  <a:rPr lang="en-US" dirty="0"/>
                  <a:t> times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𝐴𝑑𝑗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Lines 1-3 and 5-7 of DFS </a:t>
                </a:r>
              </a:p>
              <a:p>
                <a:pPr lvl="1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Summing up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532D64-6995-596D-E07F-46BF9AAF3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243836A-6D15-6989-5643-A78F2D5BD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16" y="1515093"/>
            <a:ext cx="4625793" cy="35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80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B066-5F21-66B3-02D0-047650FE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5747-79F6-6C1E-6F74-4D5F8587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T be an arbitrary DFS forest. G contains a cycle if and only if there is a back edge in 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102D3-EB8C-9600-A017-AC22A95D6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82" t="75561" r="868" b="4378"/>
          <a:stretch/>
        </p:blipFill>
        <p:spPr>
          <a:xfrm>
            <a:off x="5305744" y="2703909"/>
            <a:ext cx="3471544" cy="213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5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83E30-2D66-83AC-6275-0FFE5A088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82" t="75561" r="868" b="4378"/>
          <a:stretch/>
        </p:blipFill>
        <p:spPr>
          <a:xfrm>
            <a:off x="5507623" y="3473172"/>
            <a:ext cx="2710102" cy="1670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C9AB5-D1EA-3029-1623-2C0567BB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Parenthesis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EE0A6-16D2-F7CC-E368-E076A56D01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timestamps can helps know the relations of nodes in the forest</a:t>
                </a:r>
              </a:p>
              <a:p>
                <a:r>
                  <a:rPr lang="en-US" dirty="0"/>
                  <a:t>In any DFS of a (directed or undirected)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for any two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exactly one of the following three conditions holds</a:t>
                </a:r>
              </a:p>
              <a:p>
                <a:pPr lvl="1"/>
                <a:r>
                  <a:rPr lang="en-US" sz="1800" dirty="0"/>
                  <a:t>the intervals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1800" dirty="0"/>
                  <a:t>are disjoint, and neither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/>
                  <a:t> nor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is a descendant of  the other in DFS forest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 is entirely within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/>
                  <a:t>then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/>
                  <a:t> is a descendant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in a DFS tree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 is entirely within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/>
                  <a:t>then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is a descendant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/>
                  <a:t> in a DFS tree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EE0A6-16D2-F7CC-E368-E076A56D01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3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We can use either breadth-first or depth-first traversals</a:t>
            </a:r>
          </a:p>
          <a:p>
            <a:pPr lvl="1"/>
            <a:r>
              <a:rPr lang="en-CA" dirty="0"/>
              <a:t>Breadth-first requires a queue</a:t>
            </a:r>
          </a:p>
          <a:p>
            <a:pPr lvl="1"/>
            <a:r>
              <a:rPr lang="en-CA" dirty="0"/>
              <a:t>Depth-first requires a stack</a:t>
            </a: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each case, we will have to track which vertices have been visited requiring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r>
              <a:rPr lang="en-US" altLang="en-US" dirty="0">
                <a:latin typeface="Arial" charset="0"/>
                <a:cs typeface="Arial" charset="0"/>
              </a:rPr>
              <a:t> memory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One option is a hash table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we can use a bit array, this requires only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|/8</a:t>
            </a:r>
            <a:r>
              <a:rPr lang="en-US" altLang="en-US" dirty="0">
                <a:latin typeface="Arial" charset="0"/>
                <a:cs typeface="Arial" charset="0"/>
              </a:rPr>
              <a:t> bytes</a:t>
            </a:r>
          </a:p>
          <a:p>
            <a:pPr marL="267891" indent="-26789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time complexity cannot be better than and should not be worse than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+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Connected graphs simplify this to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Worst case:  </a:t>
            </a:r>
            <a:r>
              <a:rPr lang="en-US" alt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|V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9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2311-57D9-2F69-BF06-894EBEC4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White-path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DE578-A370-B038-7617-F3E4579697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DFS forest,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 descendant of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if and only if at the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the search discovers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there is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consisting of entirely of white vertices.</a:t>
                </a:r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DE578-A370-B038-7617-F3E457969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49A8D16-78A2-B888-666E-8B834161D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7" b="80409"/>
          <a:stretch/>
        </p:blipFill>
        <p:spPr>
          <a:xfrm>
            <a:off x="572350" y="3465292"/>
            <a:ext cx="7323618" cy="10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6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3B35DE-98DE-D08F-32FD-C91AC8A516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3B35DE-98DE-D08F-32FD-C91AC8A51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2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5E80E-2E7F-6BF5-4FE6-50B124890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Trivial case: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then the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just the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which is a white at the time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receives a value</a:t>
                </a:r>
              </a:p>
              <a:p>
                <a:r>
                  <a:rPr lang="en-US" dirty="0"/>
                  <a:t>Nontrivial case: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 proper descendant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the DFS forest, and there is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parenthesis theorem, we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therefore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 at the moment, v is still white</a:t>
                </a:r>
              </a:p>
              <a:p>
                <a:pPr lvl="1"/>
                <a:r>
                  <a:rPr lang="en-US" dirty="0"/>
                  <a:t>This observation can be extended to all the vertices in the unique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5E80E-2E7F-6BF5-4FE6-50B124890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949" r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7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1A4FD1-A4E6-DC83-1E48-4CA5819746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1A4FD1-A4E6-DC83-1E48-4CA581974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2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F8EC1-A5C9-3954-87DE-0C888D0B9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it is not true, that is suppose there is a path of white vertices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at time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does not become a descendant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the DFS tree</a:t>
                </a:r>
              </a:p>
              <a:p>
                <a:r>
                  <a:rPr lang="en-US" dirty="0"/>
                  <a:t>WLOG,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the the first vertex on path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, that is not a descendant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its predecessor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can be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F8EC1-A5C9-3954-87DE-0C888D0B9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 r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2741344-712F-B7C6-01CD-0FE745066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275" y="3276474"/>
            <a:ext cx="3295449" cy="11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1A4FD1-A4E6-DC83-1E48-4CA5819746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1A4FD1-A4E6-DC83-1E48-4CA581974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25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F8EC1-A5C9-3954-87DE-0C888D0B9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moment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when it turns black</a:t>
                </a:r>
              </a:p>
              <a:p>
                <a:r>
                  <a:rPr lang="en-US" dirty="0"/>
                  <a:t>The color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cannot be white, </a:t>
                </a:r>
                <a:r>
                  <a:rPr lang="en-US" dirty="0" err="1"/>
                  <a:t>ie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Otherwise, the procedure need to first discover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either white or gray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must be a descendent which contradicts</a:t>
                </a:r>
              </a:p>
              <a:p>
                <a:r>
                  <a:rPr lang="en-US" dirty="0"/>
                  <a:t>Intuitionally,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enter stack,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dirty="0"/>
                  <a:t>was white. There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dirty="0"/>
                  <a:t>must be pushed into the stack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was still in the stack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F8EC1-A5C9-3954-87DE-0C888D0B9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2741344-712F-B7C6-01CD-0FE745066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286" y="3858752"/>
            <a:ext cx="3295449" cy="11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9D9F-0F77-FD95-6AB7-3A66BA2C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 and DAG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B2E81-C68B-D9F1-FA10-FB5EF0AA0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a directed acyclic graph (DAG) </a:t>
            </a:r>
          </a:p>
          <a:p>
            <a:pPr lvl="1"/>
            <a:r>
              <a:rPr lang="en-US" dirty="0"/>
              <a:t>is directed</a:t>
            </a:r>
          </a:p>
          <a:p>
            <a:pPr lvl="1"/>
            <a:r>
              <a:rPr lang="en-US" dirty="0"/>
              <a:t>does not contain cycle</a:t>
            </a:r>
          </a:p>
          <a:p>
            <a:r>
              <a:rPr lang="en-US" dirty="0"/>
              <a:t>In many application, we hope our graph has no cycle</a:t>
            </a:r>
          </a:p>
          <a:p>
            <a:pPr lvl="1"/>
            <a:r>
              <a:rPr lang="en-US" dirty="0"/>
              <a:t>A graph representing pre-requisite of courses</a:t>
            </a:r>
          </a:p>
          <a:p>
            <a:pPr lvl="1"/>
            <a:r>
              <a:rPr lang="en-US" dirty="0"/>
              <a:t>A dependent task graph</a:t>
            </a:r>
          </a:p>
        </p:txBody>
      </p:sp>
    </p:spTree>
    <p:extLst>
      <p:ext uri="{BB962C8B-B14F-4D97-AF65-F5344CB8AC3E}">
        <p14:creationId xmlns:p14="http://schemas.microsoft.com/office/powerpoint/2010/main" val="1630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Restriction of paths in DAGs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a DAG, given two different vertices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 and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cs typeface="Arial" charset="0"/>
              </a:rPr>
              <a:t>,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there cannot both be a path from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 to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cs typeface="Arial" charset="0"/>
              </a:rPr>
              <a:t> and a path from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cs typeface="Arial" charset="0"/>
              </a:rPr>
              <a:t> to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Proof: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Assume otherwise; thus there exists two paths: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	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…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			(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2,1</a:t>
            </a:r>
            <a:r>
              <a:rPr lang="en-US" alt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en-US" alt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en-US" alt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…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From this, we can construct the path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	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…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2,1</a:t>
            </a:r>
            <a:r>
              <a:rPr lang="en-US" alt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en-US" alt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en-US" alt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…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dirty="0">
                <a:latin typeface="Arial" charset="0"/>
                <a:cs typeface="Arial" charset="0"/>
              </a:rPr>
              <a:t>This a path is a cycle, but this is an </a:t>
            </a:r>
            <a:r>
              <a:rPr lang="en-US" altLang="en-US" i="1" dirty="0">
                <a:latin typeface="Arial" charset="0"/>
                <a:cs typeface="Arial" charset="0"/>
              </a:rPr>
              <a:t>acyclic </a:t>
            </a:r>
            <a:r>
              <a:rPr lang="en-US" altLang="en-US" dirty="0">
                <a:latin typeface="Arial" charset="0"/>
                <a:cs typeface="Arial" charset="0"/>
              </a:rPr>
              <a:t>graph</a:t>
            </a:r>
          </a:p>
          <a:p>
            <a:pPr lvl="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dirty="0"/>
              <a:t>∴</a:t>
            </a:r>
            <a:r>
              <a:rPr lang="en-US" altLang="en-US" dirty="0">
                <a:latin typeface="Arial" charset="0"/>
                <a:cs typeface="Arial" charset="0"/>
              </a:rPr>
              <a:t> contradiction</a:t>
            </a:r>
            <a:endParaRPr lang="en-US" altLang="en-US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None/>
            </a:pPr>
            <a:endParaRPr lang="en-US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Definition of topological sorting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topological sorting of the vertices in a DAG is an ordering</a:t>
            </a:r>
          </a:p>
          <a:p>
            <a:pPr algn="ctr">
              <a:buNone/>
            </a:pP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 err="1">
                <a:latin typeface="Times New Roman" pitchFamily="18" charset="0"/>
                <a:cs typeface="Arial" charset="0"/>
              </a:rPr>
              <a:t>|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|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such that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 appears before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cs typeface="Arial" charset="0"/>
              </a:rPr>
              <a:t> if there is a path from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 to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18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Definition of topological sorting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Given this DAG, a topological sort is</a:t>
            </a:r>
            <a:br>
              <a:rPr lang="en-US" altLang="en-US" dirty="0">
                <a:latin typeface="Arial" charset="0"/>
                <a:cs typeface="Arial" charset="0"/>
              </a:rPr>
            </a:b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	H, C, I, D, J, A, F, B, G, K, E, L</a:t>
            </a:r>
          </a:p>
        </p:txBody>
      </p:sp>
      <p:pic>
        <p:nvPicPr>
          <p:cNvPr id="4" name="Picture 2" descr="C:\Users\dwharder\Desktop\a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7" y="2139702"/>
            <a:ext cx="302299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89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example, there are paths from H, C, I, D and J to F, so all these must come before F in a topological sort</a:t>
            </a:r>
          </a:p>
          <a:p>
            <a:pPr>
              <a:buFont typeface="Arial" charset="0"/>
              <a:buNone/>
            </a:pPr>
            <a:r>
              <a:rPr lang="en-US" altLang="en-US" b="1" dirty="0">
                <a:solidFill>
                  <a:srgbClr val="00B0F0"/>
                </a:solidFill>
                <a:latin typeface="Arial" charset="0"/>
                <a:cs typeface="Arial" charset="0"/>
              </a:rPr>
              <a:t>			H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b="1" dirty="0">
                <a:solidFill>
                  <a:srgbClr val="00B0F0"/>
                </a:solidFill>
                <a:latin typeface="Arial" charset="0"/>
                <a:cs typeface="Arial" charset="0"/>
              </a:rPr>
              <a:t>C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b="1" dirty="0">
                <a:solidFill>
                  <a:srgbClr val="00B0F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b="1" dirty="0">
                <a:solidFill>
                  <a:srgbClr val="00B0F0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b="1" dirty="0">
                <a:solidFill>
                  <a:srgbClr val="00B0F0"/>
                </a:solidFill>
                <a:latin typeface="Arial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,</a:t>
            </a:r>
            <a:r>
              <a:rPr lang="en-US" altLang="en-US" sz="825" dirty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A, 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F</a:t>
            </a:r>
            <a:r>
              <a:rPr lang="en-US" altLang="en-US" dirty="0">
                <a:latin typeface="Arial" charset="0"/>
                <a:cs typeface="Arial" charset="0"/>
              </a:rPr>
              <a:t>,</a:t>
            </a:r>
            <a:r>
              <a:rPr lang="en-US" altLang="en-US" sz="900" dirty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B, G, K, E, L</a:t>
            </a:r>
          </a:p>
          <a:p>
            <a:pPr algn="ctr"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Clearly, this sorting need not be unique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2" descr="C:\Users\dwharder\Desktop\a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7" y="2139702"/>
            <a:ext cx="302299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348094" y="2844717"/>
            <a:ext cx="517584" cy="405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35449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Applications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the course instructor getting ready for a dinner out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He must wear the following: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jacket, shirt, briefs, socks, tie, etc.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There are certain constraints: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pants really should go on after the briefs,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socks are put on before shoes</a:t>
            </a:r>
          </a:p>
          <a:p>
            <a:pPr>
              <a:buFont typeface="Arial" charset="0"/>
              <a:buNone/>
            </a:pPr>
            <a:endParaRPr lang="en-US" altLang="en-US" sz="75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6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Breadth-first traversal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implementing a breadth-first traversal on a graph: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Choose any vertex, mark it as visited and push it onto queue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While the queue is not empty: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Pop to top vertex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dirty="0">
                <a:latin typeface="Arial" charset="0"/>
                <a:cs typeface="Arial" charset="0"/>
              </a:rPr>
              <a:t> from the queue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For each vertex adjacent to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dirty="0">
                <a:latin typeface="Arial" charset="0"/>
                <a:cs typeface="Arial" charset="0"/>
              </a:rPr>
              <a:t> that has not been visited:</a:t>
            </a:r>
          </a:p>
          <a:p>
            <a:pPr lvl="3"/>
            <a:r>
              <a:rPr lang="en-US" altLang="en-US" dirty="0">
                <a:latin typeface="Arial" charset="0"/>
                <a:cs typeface="Arial" charset="0"/>
              </a:rPr>
              <a:t>Mark it visited, and</a:t>
            </a:r>
          </a:p>
          <a:p>
            <a:pPr lvl="3"/>
            <a:r>
              <a:rPr lang="en-US" altLang="en-US" dirty="0">
                <a:latin typeface="Arial" charset="0"/>
                <a:cs typeface="Arial" charset="0"/>
              </a:rPr>
              <a:t>Push it onto the queue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This continues until the queue is empty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Note:  if there are no unvisited vertices, the graph is connected,</a:t>
            </a:r>
          </a:p>
        </p:txBody>
      </p:sp>
    </p:spTree>
    <p:extLst>
      <p:ext uri="{BB962C8B-B14F-4D97-AF65-F5344CB8AC3E}">
        <p14:creationId xmlns:p14="http://schemas.microsoft.com/office/powerpoint/2010/main" val="4114978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Applications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following is a task graph for getting dressed: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One topological sort is:</a:t>
            </a:r>
          </a:p>
          <a:p>
            <a:pPr lvl="2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briefs, pants, wallet, keys, belt, socks, shoes, shirt, tie, jacket, iPod, watch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more reasonable topological sort is:</a:t>
            </a:r>
          </a:p>
          <a:p>
            <a:pPr lvl="2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briefs, socks, pants, shirt, belt, tie, jacket, wallet, keys, iPod, watch, shoes</a:t>
            </a:r>
          </a:p>
        </p:txBody>
      </p:sp>
      <p:pic>
        <p:nvPicPr>
          <p:cNvPr id="16388" name="Picture 4" descr="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78" y="1545432"/>
            <a:ext cx="2643188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4157" y="2571750"/>
            <a:ext cx="702078" cy="22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  <p:sp>
        <p:nvSpPr>
          <p:cNvPr id="6" name="Rectangle 5"/>
          <p:cNvSpPr/>
          <p:nvPr/>
        </p:nvSpPr>
        <p:spPr>
          <a:xfrm>
            <a:off x="4181549" y="2417402"/>
            <a:ext cx="206547" cy="22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1733986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519523"/>
            <a:ext cx="3152775" cy="419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Applications</a:t>
            </a:r>
          </a:p>
        </p:txBody>
      </p:sp>
      <p:sp>
        <p:nvSpPr>
          <p:cNvPr id="19460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following is a DAG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representing a number of tasks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green arrows represent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dependencies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numbering indicates a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topological sort of the tasks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762375" y="4662488"/>
            <a:ext cx="4238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Ref: The Standard Task Graph</a:t>
            </a:r>
          </a:p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http://www.kasahara.elec.waseda.ac.jp/schedule/</a:t>
            </a:r>
          </a:p>
        </p:txBody>
      </p:sp>
    </p:spTree>
    <p:extLst>
      <p:ext uri="{BB962C8B-B14F-4D97-AF65-F5344CB8AC3E}">
        <p14:creationId xmlns:p14="http://schemas.microsoft.com/office/powerpoint/2010/main" val="1368295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Topological Sort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Theorem: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graph is a DAG if and only if it has a topological sorting</a:t>
            </a:r>
          </a:p>
          <a:p>
            <a:pPr lvl="1"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Proof strategy: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Such a statement is of the form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↔ </a:t>
            </a:r>
            <a:r>
              <a:rPr lang="en-CA" alt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altLang="en-US" dirty="0">
                <a:latin typeface="Arial" charset="0"/>
                <a:cs typeface="Arial" charset="0"/>
              </a:rPr>
              <a:t> and this is equivalent to:</a:t>
            </a:r>
          </a:p>
          <a:p>
            <a:pPr lvl="1" algn="ctr">
              <a:buFont typeface="Arial" charset="0"/>
              <a:buNone/>
            </a:pP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latin typeface="Arial" charset="0"/>
                <a:cs typeface="Arial" charset="0"/>
              </a:rPr>
              <a:t>→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altLang="en-US" dirty="0">
                <a:latin typeface="Arial" charset="0"/>
                <a:cs typeface="Arial" charset="0"/>
              </a:rPr>
              <a:t> and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latin typeface="Arial" charset="0"/>
                <a:cs typeface="Arial" charset="0"/>
              </a:rPr>
              <a:t>→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i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270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Topological Sort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First, we need a two lemmas: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DAG always has at least one vertex with in-degree zero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That is, it has at least one </a:t>
            </a:r>
            <a:r>
              <a:rPr lang="en-US" altLang="en-US" i="1" dirty="0">
                <a:latin typeface="Arial" charset="0"/>
                <a:cs typeface="Arial" charset="0"/>
              </a:rPr>
              <a:t>source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Proof:	</a:t>
            </a:r>
          </a:p>
          <a:p>
            <a:pPr lvl="1"/>
            <a:r>
              <a:rPr lang="en-US" altLang="en-US" sz="1800" dirty="0">
                <a:latin typeface="Arial" charset="0"/>
                <a:cs typeface="Arial" charset="0"/>
              </a:rPr>
              <a:t>If we cannot find a vertex with in-degree zero, we will show there must be a cycle</a:t>
            </a:r>
          </a:p>
          <a:p>
            <a:pPr lvl="1"/>
            <a:r>
              <a:rPr lang="en-US" altLang="en-US" sz="1800" dirty="0">
                <a:latin typeface="Arial" charset="0"/>
                <a:cs typeface="Arial" charset="0"/>
              </a:rPr>
              <a:t>Start with any vertex and define a list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1800" dirty="0">
                <a:latin typeface="Arial" charset="0"/>
                <a:cs typeface="Arial" charset="0"/>
              </a:rPr>
              <a:t>Then iterate this loop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|V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sz="1800" dirty="0">
                <a:latin typeface="Arial" charset="0"/>
                <a:cs typeface="Arial" charset="0"/>
              </a:rPr>
              <a:t> times:</a:t>
            </a:r>
            <a:endParaRPr lang="en-US" altLang="en-US" sz="1800" i="1" dirty="0">
              <a:latin typeface="Arial" charset="0"/>
              <a:cs typeface="Arial" charset="0"/>
            </a:endParaRPr>
          </a:p>
          <a:p>
            <a:pPr lvl="2"/>
            <a:r>
              <a:rPr lang="en-US" altLang="en-US" sz="1600" dirty="0">
                <a:latin typeface="Arial" charset="0"/>
                <a:cs typeface="Arial" charset="0"/>
              </a:rPr>
              <a:t>Given the list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dirty="0">
                <a:latin typeface="Arial" charset="0"/>
                <a:cs typeface="Arial" charset="0"/>
              </a:rPr>
              <a:t>, the first vertex 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CA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600" dirty="0">
                <a:latin typeface="Arial" charset="0"/>
                <a:cs typeface="Arial" charset="0"/>
              </a:rPr>
              <a:t> does not have in-degree zero</a:t>
            </a:r>
          </a:p>
          <a:p>
            <a:pPr lvl="2"/>
            <a:r>
              <a:rPr lang="en-US" altLang="en-US" sz="1600" dirty="0">
                <a:latin typeface="Arial" charset="0"/>
                <a:cs typeface="Arial" charset="0"/>
              </a:rPr>
              <a:t>Find any vertex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600" dirty="0">
                <a:latin typeface="Arial" charset="0"/>
                <a:cs typeface="Arial" charset="0"/>
              </a:rPr>
              <a:t> such that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CA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600" dirty="0">
                <a:latin typeface="Arial" charset="0"/>
                <a:cs typeface="Arial" charset="0"/>
              </a:rPr>
              <a:t> is an edge</a:t>
            </a:r>
          </a:p>
          <a:p>
            <a:pPr lvl="2"/>
            <a:r>
              <a:rPr lang="en-US" altLang="en-US" sz="1600" dirty="0">
                <a:latin typeface="Arial" charset="0"/>
                <a:cs typeface="Arial" charset="0"/>
              </a:rPr>
              <a:t>Create a new list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CA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CA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pPr lvl="1"/>
            <a:r>
              <a:rPr lang="en-US" altLang="en-US" sz="1800" dirty="0">
                <a:latin typeface="Arial" charset="0"/>
                <a:cs typeface="Arial" charset="0"/>
              </a:rPr>
              <a:t>By the pigeon-hole principle, at least one vertex must appear twice</a:t>
            </a:r>
          </a:p>
          <a:p>
            <a:pPr lvl="2"/>
            <a:r>
              <a:rPr lang="en-US" altLang="en-US" sz="1800" dirty="0">
                <a:latin typeface="Arial" charset="0"/>
                <a:cs typeface="Arial" charset="0"/>
              </a:rPr>
              <a:t>This forms a cycle; hence a contradiction, as this is a DAG</a:t>
            </a:r>
          </a:p>
        </p:txBody>
      </p:sp>
    </p:spTree>
    <p:extLst>
      <p:ext uri="{BB962C8B-B14F-4D97-AF65-F5344CB8AC3E}">
        <p14:creationId xmlns:p14="http://schemas.microsoft.com/office/powerpoint/2010/main" val="13528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Topological Sort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First, we need a two lemmas: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Any sub-graph of a DAG is a DAG</a:t>
            </a:r>
          </a:p>
          <a:p>
            <a:pPr marL="685800" lvl="2"/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Proof:	</a:t>
            </a:r>
          </a:p>
          <a:p>
            <a:pPr lvl="1"/>
            <a:r>
              <a:rPr lang="en-CA" altLang="en-US" dirty="0">
                <a:latin typeface="Arial" charset="0"/>
                <a:cs typeface="Arial" charset="0"/>
              </a:rPr>
              <a:t>If a sub-graph has a cycle, that same cycle must appear in the super-graph</a:t>
            </a:r>
          </a:p>
          <a:p>
            <a:pPr lvl="1"/>
            <a:r>
              <a:rPr lang="en-CA" altLang="en-US" dirty="0">
                <a:latin typeface="Arial" charset="0"/>
                <a:cs typeface="Arial" charset="0"/>
              </a:rPr>
              <a:t>We assumed the super-graph was a DAG</a:t>
            </a:r>
          </a:p>
          <a:p>
            <a:pPr lvl="1"/>
            <a:r>
              <a:rPr lang="en-CA" altLang="en-US" dirty="0">
                <a:latin typeface="Arial" charset="0"/>
                <a:cs typeface="Arial" charset="0"/>
              </a:rPr>
              <a:t>This is a contradiction</a:t>
            </a:r>
          </a:p>
          <a:p>
            <a:pPr lvl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1D5A-5FD7-4A2C-82D2-498BCDAB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70538-A187-245B-D60B-F513C2CE4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with showing a → b:</a:t>
            </a:r>
          </a:p>
          <a:p>
            <a:pPr lvl="1"/>
            <a:r>
              <a:rPr lang="en-US" dirty="0"/>
              <a:t>If a graph is a DAG, it has a topological sort</a:t>
            </a:r>
          </a:p>
          <a:p>
            <a:r>
              <a:rPr lang="en-US" dirty="0"/>
              <a:t>By induction:</a:t>
            </a:r>
          </a:p>
          <a:p>
            <a:pPr lvl="1"/>
            <a:r>
              <a:rPr lang="en-US" dirty="0"/>
              <a:t>A graph with one vertex is a DAG and it has a topological sort</a:t>
            </a:r>
          </a:p>
          <a:p>
            <a:pPr lvl="1"/>
            <a:r>
              <a:rPr lang="en-US" dirty="0"/>
              <a:t>Assume a DAG with n vertices has a topological sort</a:t>
            </a:r>
          </a:p>
          <a:p>
            <a:pPr lvl="1"/>
            <a:r>
              <a:rPr lang="en-US" dirty="0"/>
              <a:t>A DAG with n + 1 vertices must have at least one vertex v of in-degree zero</a:t>
            </a:r>
          </a:p>
        </p:txBody>
      </p:sp>
    </p:spTree>
    <p:extLst>
      <p:ext uri="{BB962C8B-B14F-4D97-AF65-F5344CB8AC3E}">
        <p14:creationId xmlns:p14="http://schemas.microsoft.com/office/powerpoint/2010/main" val="655955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62F7-71FC-FC8E-C16A-E4641501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D51E0-0F35-67B1-6188-5E65C806F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on induction:</a:t>
            </a:r>
          </a:p>
          <a:p>
            <a:pPr lvl="1"/>
            <a:r>
              <a:rPr lang="en-US" dirty="0"/>
              <a:t>Removing the vertex v and consider the vertex-induced sub-graph with the remaining n vertices</a:t>
            </a:r>
          </a:p>
          <a:p>
            <a:pPr lvl="2"/>
            <a:r>
              <a:rPr lang="en-US" dirty="0"/>
              <a:t>If this sub-graph has a cycle, so would the original graph—contradiction</a:t>
            </a:r>
          </a:p>
          <a:p>
            <a:pPr lvl="2"/>
            <a:r>
              <a:rPr lang="en-US" dirty="0"/>
              <a:t>Thus, the graph with n vertices is also a DAG, therefore it has a topological sort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Add the vertex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dirty="0">
                <a:latin typeface="Arial" charset="0"/>
                <a:cs typeface="Arial" charset="0"/>
              </a:rPr>
              <a:t> to the start of the topological sort to get one for the graph of size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+ 1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Another way to prove is to write a procedure to generate topologic sort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F0C8-B551-2255-07F9-16ACEFE3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lemma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4D7AE-8BA7-B600-7838-87935DF31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Next, we will show that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latin typeface="Arial" charset="0"/>
                <a:cs typeface="Arial" charset="0"/>
              </a:rPr>
              <a:t>→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: If a graph has a topological ordering, it must be a DAG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We will show this by showing the contrapositive: 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¬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latin typeface="Arial" charset="0"/>
                <a:cs typeface="Arial" charset="0"/>
              </a:rPr>
              <a:t>→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 ¬</a:t>
            </a:r>
            <a:r>
              <a:rPr lang="en-CA" alt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altLang="en-US" dirty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a graph is not a DAG, it does not have a topological sort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By definition, it has a cycle: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/>
            <a:r>
              <a:rPr lang="en-US" altLang="en-US" dirty="0">
                <a:latin typeface="Arial" charset="0"/>
                <a:cs typeface="Arial" charset="0"/>
              </a:rPr>
              <a:t>In any topological sort,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 must appear before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, because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is a path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altLang="en-US" dirty="0">
                <a:latin typeface="Arial" charset="0"/>
                <a:cs typeface="Arial" charset="0"/>
              </a:rPr>
              <a:t>However, there is also a path from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 to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/>
            <a:r>
              <a:rPr lang="en-US" altLang="en-US" dirty="0">
                <a:latin typeface="Arial" charset="0"/>
                <a:cs typeface="Arial" charset="0"/>
              </a:rPr>
              <a:t>Therefore,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dirty="0">
                <a:latin typeface="Arial" charset="0"/>
                <a:cs typeface="Arial" charset="0"/>
              </a:rPr>
              <a:t> must appear in the topological sort before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Contradiction, therefore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latin typeface="Arial" charset="0"/>
                <a:cs typeface="Arial" charset="0"/>
              </a:rPr>
              <a:t>→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i="1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dirty="0"/>
              <a:t>With the two lemmas, we have the theorem:</a:t>
            </a:r>
          </a:p>
          <a:p>
            <a:pPr lvl="1"/>
            <a:r>
              <a:rPr lang="en-US" dirty="0"/>
              <a:t>A graph is a DAG </a:t>
            </a:r>
            <a:r>
              <a:rPr lang="en-US" dirty="0" err="1"/>
              <a:t>iff</a:t>
            </a:r>
            <a:r>
              <a:rPr lang="en-US" dirty="0"/>
              <a:t> it has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3566902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47D8-BCF0-F458-52DC-CAAC5BD9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BAE47-16B2-7A39-9763-40C8D7A52C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DFS can easily produce a topological sort of a graph</a:t>
                </a:r>
              </a:p>
              <a:p>
                <a:r>
                  <a:rPr lang="en-US" dirty="0"/>
                  <a:t>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same as DFS </a:t>
                </a:r>
                <a:r>
                  <a:rPr lang="en-US" dirty="0" err="1"/>
                  <a:t>asymtopically</a:t>
                </a:r>
                <a:endParaRPr lang="en-US" dirty="0"/>
              </a:p>
              <a:p>
                <a:r>
                  <a:rPr lang="en-US" dirty="0"/>
                  <a:t>But the question is how can we say it is correct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BAE47-16B2-7A39-9763-40C8D7A52C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ADD00A4-7DCA-6445-4B3B-2FDF16EBD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9" y="2466387"/>
            <a:ext cx="7772400" cy="16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5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5706-7C89-FA67-090D-E7CE4879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topological-sort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DF69D-AA64-39B3-D0B7-05C8F46C76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Lemma: a 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acyclic </a:t>
                </a:r>
                <a:r>
                  <a:rPr lang="en-US" dirty="0" err="1"/>
                  <a:t>iff</a:t>
                </a:r>
                <a:r>
                  <a:rPr lang="en-US" dirty="0"/>
                  <a:t> a DFS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yields no back edges</a:t>
                </a:r>
              </a:p>
              <a:p>
                <a:r>
                  <a:rPr lang="en-US" dirty="0"/>
                  <a:t>-&gt;: Suppose a DFS produces a back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an ancestor of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the DFS forest. Thus,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contains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and the back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completes a cycle</a:t>
                </a:r>
              </a:p>
              <a:p>
                <a:r>
                  <a:rPr lang="en-US" dirty="0"/>
                  <a:t>&lt;-: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contains a cycle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We show that a DFS of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yield a back edge.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 the first vertex to be discovered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be the preceding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vertices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form a path of white vertices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Then by the white-path theorem,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becomes a descendant of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DFS forest. Therefore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a back edge and contradicts our assumption.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DF69D-AA64-39B3-D0B7-05C8F46C76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7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Depth-first traversal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implementing a depth-first traversal on a graph: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Choose any vertex, mark it as visited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From that vertex: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If there is another adjacent vertex not yet visited, go to it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Otherwise, go back to the most previous vertex that has not yet had all of its adjacent vertices visited and continue from there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Continue until no visited vertices have unvisited adjacent vertices</a:t>
            </a:r>
          </a:p>
          <a:p>
            <a:pPr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Two implementations: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Recursive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3286129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F933-7722-F2E1-E1A6-03316971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topological-sort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0DEB8-0874-CFF6-ACC6-45019B35EA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Then let’s prove the algorithm is correct</a:t>
                </a:r>
              </a:p>
              <a:p>
                <a:r>
                  <a:rPr lang="en-US" dirty="0"/>
                  <a:t>Suppose DFS is run a given DAG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to use that for any pair of distinct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contains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which prove the correctness of our algorithm</a:t>
                </a:r>
              </a:p>
              <a:p>
                <a:r>
                  <a:rPr lang="en-US" dirty="0"/>
                  <a:t>Consider any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explored by DFS(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). </a:t>
                </a:r>
              </a:p>
              <a:p>
                <a:r>
                  <a:rPr lang="en-US" dirty="0"/>
                  <a:t>When this edge is explored,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cannot be gray, since then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would be an ancestor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would be a back edge.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must be either white or black.</a:t>
                </a:r>
              </a:p>
              <a:p>
                <a:r>
                  <a:rPr lang="en-US" dirty="0"/>
                  <a:t>If white,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becomes a descendant of u,  and therefore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black, it has already finished so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been set. Eventually after u is finished,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0DEB8-0874-CFF6-ACC6-45019B35E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9" r="-1059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3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029" y="2031690"/>
            <a:ext cx="3364712" cy="181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Consider this graph</a:t>
            </a:r>
          </a:p>
        </p:txBody>
      </p:sp>
    </p:spTree>
    <p:extLst>
      <p:ext uri="{BB962C8B-B14F-4D97-AF65-F5344CB8AC3E}">
        <p14:creationId xmlns:p14="http://schemas.microsoft.com/office/powerpoint/2010/main" val="39407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</a:t>
            </a:r>
          </a:p>
          <a:p>
            <a:pPr lvl="1"/>
            <a:r>
              <a:rPr lang="en-CA" dirty="0"/>
              <a:t>Push the first vertex onto the queue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3778" y="4029912"/>
          <a:ext cx="2268252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029" y="2031690"/>
            <a:ext cx="3364712" cy="181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0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75" name="Picture 19" descr="C:\Users\dwharder\Desktop\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7" y="2031690"/>
            <a:ext cx="3364712" cy="18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Performing a breadth-first traversal</a:t>
            </a:r>
          </a:p>
          <a:p>
            <a:pPr lvl="1"/>
            <a:r>
              <a:rPr lang="en-CA" dirty="0"/>
              <a:t>Pop A and push B, C and E</a:t>
            </a:r>
          </a:p>
          <a:p>
            <a:pPr marL="342900" lvl="1" indent="0">
              <a:buNone/>
            </a:pPr>
            <a:r>
              <a:rPr lang="en-CA" dirty="0"/>
              <a:t>			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3778" y="4029912"/>
          <a:ext cx="2268252" cy="28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990950"/>
      </p:ext>
    </p:extLst>
  </p:cSld>
  <p:clrMapOvr>
    <a:masterClrMapping/>
  </p:clrMapOvr>
</p:sld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A26FB8-3C06-48DA-8651-1C0F34E6842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5437038a-0621-43b5-84c8-213086020dec"/>
    <ds:schemaRef ds:uri="4a08b04d-8ebe-4265-937d-4e4b30a5ac1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49647</TotalTime>
  <Words>3222</Words>
  <Application>Microsoft Macintosh PowerPoint</Application>
  <PresentationFormat>On-screen Show (16:9)</PresentationFormat>
  <Paragraphs>373</Paragraphs>
  <Slides>60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Arial Black</vt:lpstr>
      <vt:lpstr>Cambria Math</vt:lpstr>
      <vt:lpstr>Courier New</vt:lpstr>
      <vt:lpstr>Helvetica Neue</vt:lpstr>
      <vt:lpstr>Symbol</vt:lpstr>
      <vt:lpstr>Times New Roman</vt:lpstr>
      <vt:lpstr>Wingdings</vt:lpstr>
      <vt:lpstr>Layer Assignment for Timing Closure</vt:lpstr>
      <vt:lpstr>Lecture 17:  Graph Traversal and  Topological Sort</vt:lpstr>
      <vt:lpstr>Announcement</vt:lpstr>
      <vt:lpstr>Graph traversal</vt:lpstr>
      <vt:lpstr>Strategies</vt:lpstr>
      <vt:lpstr>Breadth-first traversal</vt:lpstr>
      <vt:lpstr>Depth-first traversal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Comparison</vt:lpstr>
      <vt:lpstr>Comparison</vt:lpstr>
      <vt:lpstr>CLRS BFS procedures</vt:lpstr>
      <vt:lpstr>CLRS BFS procedures</vt:lpstr>
      <vt:lpstr>BFS and shortest path</vt:lpstr>
      <vt:lpstr>CLRS DFS algorithm</vt:lpstr>
      <vt:lpstr>PowerPoint Presentation</vt:lpstr>
      <vt:lpstr>Runtime</vt:lpstr>
      <vt:lpstr>Cycle theorem</vt:lpstr>
      <vt:lpstr>Parenthesis theorem</vt:lpstr>
      <vt:lpstr>White-path theorem</vt:lpstr>
      <vt:lpstr>Proof of →</vt:lpstr>
      <vt:lpstr>Proof of ←</vt:lpstr>
      <vt:lpstr>Proof of ←</vt:lpstr>
      <vt:lpstr>Topological sort and DAG</vt:lpstr>
      <vt:lpstr>Restriction of paths in DAGs</vt:lpstr>
      <vt:lpstr>Definition of topological sorting</vt:lpstr>
      <vt:lpstr>Definition of topological sorting</vt:lpstr>
      <vt:lpstr>Example</vt:lpstr>
      <vt:lpstr>Applications</vt:lpstr>
      <vt:lpstr>Applications</vt:lpstr>
      <vt:lpstr>Applications</vt:lpstr>
      <vt:lpstr>Topological Sort</vt:lpstr>
      <vt:lpstr>Topological Sort</vt:lpstr>
      <vt:lpstr>Topological Sort</vt:lpstr>
      <vt:lpstr>Proof of lemma 1</vt:lpstr>
      <vt:lpstr>Proof of lemma 1</vt:lpstr>
      <vt:lpstr>Proof of lemma 2</vt:lpstr>
      <vt:lpstr>Topological sort procedure</vt:lpstr>
      <vt:lpstr>Proof topological-sort correctness</vt:lpstr>
      <vt:lpstr>Proof topological-sort correctness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1265</cp:revision>
  <cp:lastPrinted>2022-09-13T23:51:23Z</cp:lastPrinted>
  <dcterms:created xsi:type="dcterms:W3CDTF">2007-09-23T17:35:11Z</dcterms:created>
  <dcterms:modified xsi:type="dcterms:W3CDTF">2024-04-08T06:30:15Z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